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>
          <p15:clr>
            <a:srgbClr val="A4A3A4"/>
          </p15:clr>
        </p15:guide>
        <p15:guide id="2" pos="3840">
          <p15:clr>
            <a:srgbClr val="A4A3A4"/>
          </p15:clr>
        </p15:guide>
        <p15:guide id="3" pos="722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ACF4677E-8BD2-47ae-8A1F-98590045965D">
      <hp:hncThemeShow xmlns:hp="http://schemas.haansoft.com/office/presentation/8.0" xmlns:dsp="http://schemas.microsoft.com/office/drawing/2008/diagram" xmlns:dgm="http://schemas.openxmlformats.org/drawingml/2006/diagram" xmlns:c="http://schemas.openxmlformats.org/drawingml/2006/chart" xmlns="" themeShowType="1" themeSkinType="1" themeTransitionType="1" useThemeTransition="1" byMouseClick="1" attrType="1" dur="200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9"/>
    <p:restoredTop sz="94698"/>
  </p:normalViewPr>
  <p:slideViewPr>
    <p:cSldViewPr snapToGrid="0">
      <p:cViewPr>
        <p:scale>
          <a:sx n="44" d="100"/>
          <a:sy n="44" d="100"/>
        </p:scale>
        <p:origin x="-1620" y="-348"/>
      </p:cViewPr>
      <p:guideLst>
        <p:guide orient="horz" pos="2158"/>
        <p:guide pos="3840"/>
        <p:guide pos="722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3" Type="http://schemas.openxmlformats.org/officeDocument/2006/relationships/slide" Target="slides/slide2.xml" /><Relationship Id="rId21" Type="http://schemas.openxmlformats.org/officeDocument/2006/relationships/viewProps" Target="viewProp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tableStyles" Target="tableStyle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theme" Target="theme/theme1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0F8CF-692C-4963-8B5E-D1C0928CF1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9612" y="1013984"/>
            <a:ext cx="7714388" cy="3260635"/>
          </a:xfrm>
        </p:spPr>
        <p:txBody>
          <a:bodyPr anchor="b"/>
          <a:lstStyle>
            <a:lvl1pPr algn="l"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419655-1613-4CC0-BBE9-BD2CB2C3C7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29612" y="4848464"/>
            <a:ext cx="7714388" cy="1085849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267FFF-6BC4-4DF0-BC55-B2C3BFD8E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389830-A1B7-484B-832C-F64A558BD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A8F727-72C8-47A9-8E54-AD8459028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EED5540-64E5-4258-ABA4-753F07B71B38}"/>
              </a:ext>
            </a:extLst>
          </p:cNvPr>
          <p:cNvCxnSpPr>
            <a:cxnSpLocks/>
          </p:cNvCxnSpPr>
          <p:nvPr/>
        </p:nvCxnSpPr>
        <p:spPr>
          <a:xfrm>
            <a:off x="1524000" y="4571506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0075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8A5DE-E5C6-4DB9-AD28-8F1EAC6F5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63E08E-9B2D-4740-9AC6-D5E1CFB95F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429566" y="2229957"/>
            <a:ext cx="9238434" cy="3866043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4E3736-E8AA-4F58-9D3A-27050B287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E95E84-15BC-478B-9DAB-15025867B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E9D98F-E0A8-4254-A957-7F17811D0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463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7DE70F5-2276-4F91-9FC2-8DA4B52881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44000" y="1467699"/>
            <a:ext cx="1758461" cy="4628301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1856C5-C2FD-45E4-A631-AC06B5495B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182312" y="1467699"/>
            <a:ext cx="7839379" cy="4628301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E336EA-B6DD-4115-9C67-79A24C866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EA668B-1DAB-449C-9BA4-7B1572A22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C6567E-119D-4C98-93FF-73A332803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436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EF94C-BCB1-4F4C-AF70-DD2A5C4E3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566" y="1045445"/>
            <a:ext cx="9238434" cy="857559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909B75-A057-44B5-872F-DF01BDC8EA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9566" y="2286000"/>
            <a:ext cx="9238434" cy="381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06260C-3219-4812-88F2-3162D37F2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762B73-9C01-4BE3-A199-782BE6EBA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761492-EB56-4454-9D2A-8BB94AACB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291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980A128-A52A-402C-865B-1BF08D7F045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900447-3778-4AB7-ACB3-7C2313FE9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1745" y="1287554"/>
            <a:ext cx="8284963" cy="3113064"/>
          </a:xfrm>
        </p:spPr>
        <p:txBody>
          <a:bodyPr anchor="t"/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B910C9-BA3C-4D31-9C62-2C2408591F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21744" y="4619707"/>
            <a:ext cx="7722256" cy="1476293"/>
          </a:xfrm>
        </p:spPr>
        <p:txBody>
          <a:bodyPr anchor="b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742E8A-6B69-406B-A3DF-0A1B76832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D665CF-4461-4BB8-8F3A-ED1CB1084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898B27-5EF3-49F4-B3CE-F3CF419AE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133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3F3BA-5AD5-4F15-97B2-E4652D1D4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566" y="1013411"/>
            <a:ext cx="9238434" cy="88959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A997B8-1FD3-40E6-A486-256EB41DB7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29566" y="2135565"/>
            <a:ext cx="4495800" cy="396043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83F4D8-AA9A-4AF7-86EA-E4D797B98C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35565"/>
            <a:ext cx="4495800" cy="396043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08823E-BC08-4810-9BFF-35D2EA2AE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DD2BFB-BB2C-4C4A-A6E1-DD223C2BE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D369B2-12F8-4583-8A7F-523C9A3EF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440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C717F-84B9-44BA-8DD6-680394AB1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566" y="1079150"/>
            <a:ext cx="9238434" cy="82391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1217D6-7448-4625-964F-5D82F65F11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29567" y="2013217"/>
            <a:ext cx="4495799" cy="704232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800" b="0" cap="all" spc="3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3A534C-0B54-4327-99C0-4F0019FD21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29567" y="3048000"/>
            <a:ext cx="4495800" cy="304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9D4A63-0795-4B74-8C11-5FE7944118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013215"/>
            <a:ext cx="4495800" cy="70423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800" b="0" cap="all" spc="3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3D16F3-F747-441B-9854-27225954DE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048000"/>
            <a:ext cx="4495800" cy="304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E8168E2-6B97-486E-B0E4-4E7F5CDBB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05D3E2B-2F4E-4347-A8E9-27EB7D035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1FC4F5-6876-414E-9E30-84706A3F5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70D2F04-5474-46B9-B838-858CDF4AB2D2}"/>
              </a:ext>
            </a:extLst>
          </p:cNvPr>
          <p:cNvCxnSpPr>
            <a:cxnSpLocks/>
          </p:cNvCxnSpPr>
          <p:nvPr/>
        </p:nvCxnSpPr>
        <p:spPr>
          <a:xfrm>
            <a:off x="6270727" y="2876662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CADEE893-BE45-47F3-BCF0-02424B3503CC}"/>
              </a:ext>
            </a:extLst>
          </p:cNvPr>
          <p:cNvSpPr/>
          <p:nvPr/>
        </p:nvSpPr>
        <p:spPr>
          <a:xfrm>
            <a:off x="-1171838" y="4592406"/>
            <a:ext cx="808262" cy="38971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FB5178A-4501-4B56-8BF1-D083D7B021CE}"/>
              </a:ext>
            </a:extLst>
          </p:cNvPr>
          <p:cNvCxnSpPr>
            <a:cxnSpLocks/>
          </p:cNvCxnSpPr>
          <p:nvPr/>
        </p:nvCxnSpPr>
        <p:spPr>
          <a:xfrm>
            <a:off x="1524000" y="2876662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2440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52109C6-041C-42BA-B507-8EA298046ED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7BF877-20DD-40F4-AEA8-E1B6D5350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7DC874-15B5-4338-B7D1-8E393AB4C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66BAE3-24C5-483F-9141-D860A265E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9AEEB4-66F8-4008-B616-804FB9D91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499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46C975-8FFB-4A4B-9213-774EE3901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BA744F-475D-4105-8E4A-025815549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3FA64C-7966-4D6F-88D7-4B89F2A1D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58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4ED5F-AB94-4DCF-8971-B8B2B55AF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3740" y="1558944"/>
            <a:ext cx="3279689" cy="1864196"/>
          </a:xfrm>
        </p:spPr>
        <p:txBody>
          <a:bodyPr anchor="b"/>
          <a:lstStyle>
            <a:lvl1pPr algn="r"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1EE4CB-68CF-4BF3-A891-8277AFD13D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0" y="762000"/>
            <a:ext cx="5333999" cy="5334000"/>
          </a:xfrm>
        </p:spPr>
        <p:txBody>
          <a:bodyPr anchor="ctr">
            <a:normAutofit/>
          </a:bodyPr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292E72-B66D-40EE-B182-5585382A6D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43741" y="3649682"/>
            <a:ext cx="3233096" cy="1933605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73B694-B050-45F3-AE6F-A86A129F1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8AE423-9CA5-46B3-96B1-7586AD020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4B973D-F1F7-47BC-996D-6100B7C89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488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E9949-4A1F-4DA9-9B75-A6180F954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3543" y="1383126"/>
            <a:ext cx="3289886" cy="2045874"/>
          </a:xfrm>
        </p:spPr>
        <p:txBody>
          <a:bodyPr anchor="b"/>
          <a:lstStyle>
            <a:lvl1pPr algn="r"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A8D794-C670-4569-93D9-0FF8B35AA7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34001" y="762000"/>
            <a:ext cx="5333999" cy="5334000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2486F6-AE67-4B34-B8E2-0B7576DC2E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33544" y="3649682"/>
            <a:ext cx="3243292" cy="1684317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98B11C-BB63-49A6-B488-29D4FBF8E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4B9166-6D36-4F0A-9ADD-33D49A0C3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B22B8F-7760-41B3-9053-DD90255B9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600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84152A-7FE0-4708-B7C1-DBEC8F133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566" y="1041621"/>
            <a:ext cx="9238434" cy="8613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11AB53-BAF9-439D-9451-47193CF2FF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29566" y="2285999"/>
            <a:ext cx="9238434" cy="381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B96D9F-562A-496F-A530-A561994DC5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471087" y="4891318"/>
            <a:ext cx="26732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 b="1" cap="all" spc="300" baseline="0">
                <a:solidFill>
                  <a:schemeClr val="tx1"/>
                </a:solidFill>
              </a:defRPr>
            </a:lvl1pPr>
          </a:lstStyle>
          <a:p>
            <a:fld id="{3C2B07E4-CDF9-4C88-A2F3-04620E58224D}" type="datetimeFigureOut">
              <a:rPr lang="en-US" smtClean="0"/>
              <a:pPr/>
              <a:t>2/15/2022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3060FE-AAC3-4FAE-9EB4-BCAE72D956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473021" y="1609893"/>
            <a:ext cx="26694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b="1" cap="all" spc="30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77EDB2-8F31-42FA-B253-62D2414663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2908" y="3219853"/>
            <a:ext cx="629653" cy="4298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EFE71E98-A417-4ECC-ACEB-C0490C20DB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3636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2800" b="1" kern="1200" cap="all" spc="6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130000"/>
        </a:lnSpc>
        <a:spcBef>
          <a:spcPts val="1000"/>
        </a:spcBef>
        <a:buSzPct val="8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274320" indent="0" algn="l" defTabSz="914400" rtl="0" eaLnBrk="1" latinLnBrk="0" hangingPunct="1">
        <a:lnSpc>
          <a:spcPct val="130000"/>
        </a:lnSpc>
        <a:spcBef>
          <a:spcPts val="500"/>
        </a:spcBef>
        <a:buSzPct val="85000"/>
        <a:buFontTx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indent="-182880" algn="l" defTabSz="914400" rtl="0" eaLnBrk="1" latinLnBrk="0" hangingPunct="1">
        <a:lnSpc>
          <a:spcPct val="130000"/>
        </a:lnSpc>
        <a:spcBef>
          <a:spcPts val="500"/>
        </a:spcBef>
        <a:buSzPct val="8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466344" indent="0" algn="l" defTabSz="914400" rtl="0" eaLnBrk="1" latinLnBrk="0" hangingPunct="1">
        <a:lnSpc>
          <a:spcPct val="130000"/>
        </a:lnSpc>
        <a:spcBef>
          <a:spcPts val="500"/>
        </a:spcBef>
        <a:buSzPct val="85000"/>
        <a:buFontTx/>
        <a:buNone/>
        <a:defRPr sz="12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640080" indent="-182880" algn="l" defTabSz="914400" rtl="0" eaLnBrk="1" latinLnBrk="0" hangingPunct="1">
        <a:lnSpc>
          <a:spcPct val="130000"/>
        </a:lnSpc>
        <a:spcBef>
          <a:spcPts val="500"/>
        </a:spcBef>
        <a:buSzPct val="85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80">
          <p15:clr>
            <a:srgbClr val="F26B43"/>
          </p15:clr>
        </p15:guide>
        <p15:guide id="2" pos="3840">
          <p15:clr>
            <a:srgbClr val="F26B43"/>
          </p15:clr>
        </p15:guide>
        <p15:guide id="3" pos="7200">
          <p15:clr>
            <a:srgbClr val="F26B43"/>
          </p15:clr>
        </p15:guide>
        <p15:guide id="4" pos="6720">
          <p15:clr>
            <a:srgbClr val="F26B43"/>
          </p15:clr>
        </p15:guide>
        <p15:guide id="16" pos="480">
          <p15:clr>
            <a:srgbClr val="F26B43"/>
          </p15:clr>
        </p15:guide>
        <p15:guide id="23" orient="horz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 /><Relationship Id="rId1" Type="http://schemas.openxmlformats.org/officeDocument/2006/relationships/slideLayout" Target="../slideLayouts/slideLayout4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nsultant.ru/document/cons_doc_LAW_142515/" TargetMode="External" /><Relationship Id="rId2" Type="http://schemas.openxmlformats.org/officeDocument/2006/relationships/hyperlink" Target="https://www-ncbi-nlm-nih-gov.translate.goog/pmc/articles/PMC7415484/?_x_tr_sl=en&amp;_x_tr_tl=ru&amp;_x_tr_hl=ru&amp;_x_tr_pto=wapp" TargetMode="External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4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 /><Relationship Id="rId7" Type="http://schemas.openxmlformats.org/officeDocument/2006/relationships/image" Target="../media/image11.jpeg" /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10.jpeg" /><Relationship Id="rId5" Type="http://schemas.openxmlformats.org/officeDocument/2006/relationships/image" Target="../media/image9.jpeg" /><Relationship Id="rId4" Type="http://schemas.openxmlformats.org/officeDocument/2006/relationships/image" Target="../media/image8.jpeg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5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 /><Relationship Id="rId7" Type="http://schemas.openxmlformats.org/officeDocument/2006/relationships/image" Target="../media/image19.png" /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4.xml" /><Relationship Id="rId6" Type="http://schemas.openxmlformats.org/officeDocument/2006/relationships/image" Target="../media/image18.png" /><Relationship Id="rId5" Type="http://schemas.openxmlformats.org/officeDocument/2006/relationships/image" Target="../media/image17.png" /><Relationship Id="rId4" Type="http://schemas.openxmlformats.org/officeDocument/2006/relationships/image" Target="../media/image16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760E4C7-47B8-4356-ABCA-CC9C79E2D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2D786E7A-62E3-B149-A3E9-470ACA7B72A1}"/>
              </a:ext>
            </a:extLst>
          </p:cNvPr>
          <p:cNvSpPr/>
          <p:nvPr/>
        </p:nvSpPr>
        <p:spPr>
          <a:xfrm>
            <a:off x="-17928" y="-1"/>
            <a:ext cx="12209928" cy="682317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12" name="Oval 11">
            <a:extLst>
              <a:ext uri="{FF2B5EF4-FFF2-40B4-BE49-F238E27FC236}">
                <a16:creationId xmlns:a16="http://schemas.microsoft.com/office/drawing/2014/main" id="{07F1F8E1-08C9-4C32-8CD0-F0DEB4448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3197" y="1114197"/>
            <a:ext cx="4629606" cy="462960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Рисунок 8">
            <a:extLst>
              <a:ext uri="{FF2B5EF4-FFF2-40B4-BE49-F238E27FC236}">
                <a16:creationId xmlns:a16="http://schemas.microsoft.com/office/drawing/2014/main" id="{BFCF5D95-1AA6-714E-8885-3158330619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28" y="34814"/>
            <a:ext cx="10614210" cy="6830979"/>
          </a:xfrm>
          <a:prstGeom prst="rect">
            <a:avLst/>
          </a:prstGeom>
        </p:spPr>
      </p:pic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5380731" y="1936377"/>
            <a:ext cx="3535679" cy="1840312"/>
          </a:xfrm>
        </p:spPr>
        <p:txBody>
          <a:bodyPr anchor="b">
            <a:normAutofit/>
          </a:bodyPr>
          <a:lstStyle/>
          <a:p>
            <a:pPr algn="ctr">
              <a:lnSpc>
                <a:spcPct val="110000"/>
              </a:lnSpc>
            </a:pPr>
            <a:r>
              <a:rPr lang="ru-RU" sz="2600" dirty="0" err="1"/>
              <a:t>Вейп</a:t>
            </a:r>
            <a:r>
              <a:rPr lang="ru-RU" sz="2600" dirty="0"/>
              <a:t>: стоит ли быть </a:t>
            </a:r>
            <a:r>
              <a:rPr lang="ru-RU" sz="2600" dirty="0" err="1"/>
              <a:t>настОроже</a:t>
            </a:r>
            <a:endParaRPr lang="ru-RU" sz="2600" dirty="0"/>
          </a:p>
        </p:txBody>
      </p:sp>
      <p:sp>
        <p:nvSpPr>
          <p:cNvPr id="3" name="SubTitle"/>
          <p:cNvSpPr>
            <a:spLocks noGrp="1"/>
          </p:cNvSpPr>
          <p:nvPr>
            <p:ph type="subTitle" idx="1"/>
          </p:nvPr>
        </p:nvSpPr>
        <p:spPr>
          <a:xfrm>
            <a:off x="5624570" y="4039040"/>
            <a:ext cx="3048000" cy="1241033"/>
          </a:xfrm>
        </p:spPr>
        <p:txBody>
          <a:bodyPr>
            <a:noAutofit/>
          </a:bodyPr>
          <a:lstStyle/>
          <a:p>
            <a:pPr algn="ctr">
              <a:lnSpc>
                <a:spcPct val="120000"/>
              </a:lnSpc>
            </a:pPr>
            <a:r>
              <a:rPr lang="ru-RU" sz="2000" dirty="0"/>
              <a:t>Об устройстве, влиянии на организм, мифах и способах защиты
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14C5C93-B9E9-4392-ADCF-ABF21209D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562423" y="3960586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439F6B2E-8AD0-7146-A66A-E4412961C17E}"/>
              </a:ext>
            </a:extLst>
          </p:cNvPr>
          <p:cNvCxnSpPr>
            <a:cxnSpLocks/>
          </p:cNvCxnSpPr>
          <p:nvPr/>
        </p:nvCxnSpPr>
        <p:spPr>
          <a:xfrm>
            <a:off x="6326734" y="3960586"/>
            <a:ext cx="1336524" cy="0"/>
          </a:xfrm>
          <a:prstGeom prst="straightConnector1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68989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FB340F-C6F2-2A4D-AA56-FCC1DF0E3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4766" y="1032461"/>
            <a:ext cx="9238434" cy="889592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Действие на организм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383E458-0504-D74F-91E8-A502906242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0100" y="2152650"/>
            <a:ext cx="5125266" cy="3943350"/>
          </a:xfrm>
        </p:spPr>
        <p:txBody>
          <a:bodyPr>
            <a:noAutofit/>
          </a:bodyPr>
          <a:lstStyle/>
          <a:p>
            <a:pPr lvl="1">
              <a:buFont typeface="Wingdings" pitchFamily="2" charset="2"/>
              <a:buChar char="q"/>
            </a:pPr>
            <a:r>
              <a:rPr lang="ru-RU" sz="2800" dirty="0">
                <a:solidFill>
                  <a:schemeClr val="bg1"/>
                </a:solidFill>
              </a:rPr>
              <a:t>Ароматизаторы</a:t>
            </a:r>
          </a:p>
          <a:p>
            <a:pPr lvl="1">
              <a:buFont typeface="Wingdings" pitchFamily="2" charset="2"/>
              <a:buChar char="q"/>
            </a:pPr>
            <a:r>
              <a:rPr lang="ru-RU" sz="2800" dirty="0">
                <a:solidFill>
                  <a:schemeClr val="bg1"/>
                </a:solidFill>
              </a:rPr>
              <a:t>Летучие органические соединения (бензол)</a:t>
            </a:r>
          </a:p>
          <a:p>
            <a:pPr lvl="1">
              <a:buFont typeface="Wingdings" pitchFamily="2" charset="2"/>
              <a:buChar char="q"/>
            </a:pPr>
            <a:r>
              <a:rPr lang="ru-RU" sz="2800" dirty="0">
                <a:solidFill>
                  <a:schemeClr val="bg1"/>
                </a:solidFill>
              </a:rPr>
              <a:t>Тяжелые металлы (никель, олово, свинец)</a:t>
            </a:r>
          </a:p>
          <a:p>
            <a:pPr lvl="1">
              <a:buFont typeface="Wingdings" pitchFamily="2" charset="2"/>
              <a:buChar char="q"/>
            </a:pPr>
            <a:r>
              <a:rPr lang="ru-RU" sz="2800" dirty="0">
                <a:solidFill>
                  <a:schemeClr val="bg1"/>
                </a:solidFill>
              </a:rPr>
              <a:t>Ацетат витамина Е</a:t>
            </a:r>
          </a:p>
          <a:p>
            <a:pPr lvl="1">
              <a:buFont typeface="Wingdings" pitchFamily="2" charset="2"/>
              <a:buChar char="q"/>
            </a:pPr>
            <a:endParaRPr lang="ru-RU" sz="2800" dirty="0">
              <a:solidFill>
                <a:schemeClr val="bg1"/>
              </a:solidFill>
            </a:endParaRPr>
          </a:p>
          <a:p>
            <a:pPr lvl="1">
              <a:buFont typeface="Wingdings" pitchFamily="2" charset="2"/>
              <a:buChar char="q"/>
            </a:pPr>
            <a:endParaRPr lang="ru-RU" sz="2400" dirty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q"/>
            </a:pP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6268453" y="2117557"/>
            <a:ext cx="2803358" cy="250256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lvl="1">
              <a:buSzPct val="100000"/>
            </a:pPr>
            <a:r>
              <a:rPr lang="ru-RU" sz="2800" dirty="0"/>
              <a:t> Аллергии</a:t>
            </a:r>
          </a:p>
          <a:p>
            <a:pPr lvl="1">
              <a:buSzPct val="100000"/>
            </a:pPr>
            <a:endParaRPr lang="ru-RU" sz="2800" dirty="0">
              <a:solidFill>
                <a:schemeClr val="bg1"/>
              </a:solidFill>
            </a:endParaRPr>
          </a:p>
          <a:p>
            <a:pPr lvl="1">
              <a:buBlip>
                <a:blip r:embed="rId2"/>
              </a:buBlip>
            </a:pPr>
            <a:endParaRPr lang="ru-RU" sz="2800" dirty="0">
              <a:solidFill>
                <a:schemeClr val="bg1"/>
              </a:solidFill>
            </a:endParaRPr>
          </a:p>
          <a:p>
            <a:pPr>
              <a:buBlip>
                <a:blip r:embed="rId2"/>
              </a:buBlip>
            </a:pPr>
            <a:endParaRPr lang="ru-RU" sz="2400" dirty="0"/>
          </a:p>
        </p:txBody>
      </p:sp>
      <p:sp>
        <p:nvSpPr>
          <p:cNvPr id="6" name="Текст 3"/>
          <p:cNvSpPr txBox="1">
            <a:spLocks/>
          </p:cNvSpPr>
          <p:nvPr/>
        </p:nvSpPr>
        <p:spPr>
          <a:xfrm>
            <a:off x="0" y="553068"/>
            <a:ext cx="4877616" cy="7042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 panose="020B0604020202020204" pitchFamily="34" charset="0"/>
              <a:buNone/>
              <a:tabLst/>
              <a:defRPr/>
            </a:pPr>
            <a:r>
              <a:rPr kumimoji="0" lang="ru-RU" sz="2400" b="1" i="0" u="none" strike="noStrike" kern="1200" cap="all" spc="3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Добавки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1143000" y="1981200"/>
            <a:ext cx="9963150" cy="38100"/>
          </a:xfrm>
          <a:prstGeom prst="line">
            <a:avLst/>
          </a:prstGeom>
          <a:ln w="69850" cap="rnd">
            <a:prstDash val="sysDot"/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Содержимое 6"/>
          <p:cNvSpPr txBox="1">
            <a:spLocks/>
          </p:cNvSpPr>
          <p:nvPr/>
        </p:nvSpPr>
        <p:spPr>
          <a:xfrm>
            <a:off x="7652084" y="3104147"/>
            <a:ext cx="4018547" cy="341696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pPr marL="274320" marR="0" lvl="1" indent="0" algn="l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endParaRPr lang="ru-RU" sz="2800" b="1" dirty="0">
              <a:solidFill>
                <a:schemeClr val="tx1"/>
              </a:solidFill>
            </a:endParaRPr>
          </a:p>
          <a:p>
            <a:pPr marL="274320" marR="0" lvl="1" indent="0" algn="l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1" indent="0" algn="l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1" indent="0" algn="l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Tx/>
              <a:buBlip>
                <a:blip r:embed="rId2"/>
              </a:buBlip>
              <a:tabLst/>
              <a:defRPr/>
            </a:pP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 panose="020B0604020202020204" pitchFamily="34" charset="0"/>
              <a:buBlip>
                <a:blip r:embed="rId2"/>
              </a:buBlip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Стрелка вправо 9"/>
          <p:cNvSpPr/>
          <p:nvPr/>
        </p:nvSpPr>
        <p:spPr>
          <a:xfrm>
            <a:off x="4820653" y="2294020"/>
            <a:ext cx="1660358" cy="385011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603958" y="3561323"/>
            <a:ext cx="4042610" cy="24611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1">
              <a:lnSpc>
                <a:spcPct val="130000"/>
              </a:lnSpc>
              <a:spcBef>
                <a:spcPts val="500"/>
              </a:spcBef>
              <a:buSzPct val="100000"/>
              <a:defRPr/>
            </a:pPr>
            <a:r>
              <a:rPr lang="ru-RU" sz="2800" b="1" dirty="0" err="1"/>
              <a:t>Канцерогенность</a:t>
            </a:r>
            <a:endParaRPr lang="ru-RU" sz="2800" b="1" dirty="0"/>
          </a:p>
          <a:p>
            <a:pPr marL="274320" lvl="1">
              <a:lnSpc>
                <a:spcPct val="130000"/>
              </a:lnSpc>
              <a:spcBef>
                <a:spcPts val="500"/>
              </a:spcBef>
              <a:buSzPct val="100000"/>
              <a:defRPr/>
            </a:pPr>
            <a:r>
              <a:rPr lang="ru-RU" sz="2800" b="1" dirty="0"/>
              <a:t>Нарушение кроветворения</a:t>
            </a:r>
          </a:p>
          <a:p>
            <a:pPr marL="274320" lvl="1">
              <a:lnSpc>
                <a:spcPct val="130000"/>
              </a:lnSpc>
              <a:spcBef>
                <a:spcPts val="500"/>
              </a:spcBef>
              <a:buSzPct val="100000"/>
              <a:defRPr/>
            </a:pPr>
            <a:r>
              <a:rPr lang="ru-RU" sz="2800" b="1" dirty="0" err="1"/>
              <a:t>Нейротоксичность</a:t>
            </a:r>
            <a:endParaRPr lang="ru-RU" dirty="0"/>
          </a:p>
        </p:txBody>
      </p:sp>
      <p:sp>
        <p:nvSpPr>
          <p:cNvPr id="16" name="Стрелка вправо 15"/>
          <p:cNvSpPr/>
          <p:nvPr/>
        </p:nvSpPr>
        <p:spPr>
          <a:xfrm>
            <a:off x="5550569" y="3818022"/>
            <a:ext cx="1660358" cy="385011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7" name="Стрелка вправо 16"/>
          <p:cNvSpPr/>
          <p:nvPr/>
        </p:nvSpPr>
        <p:spPr>
          <a:xfrm>
            <a:off x="6160168" y="5293893"/>
            <a:ext cx="1660358" cy="385011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960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383E458-0504-D74F-91E8-A502906242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3641" y="2935705"/>
            <a:ext cx="4066673" cy="3609473"/>
          </a:xfrm>
          <a:ln w="19050"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800" dirty="0">
                <a:solidFill>
                  <a:schemeClr val="bg1"/>
                </a:solidFill>
              </a:rPr>
              <a:t>формирование наркотической зависимости 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>
                <a:solidFill>
                  <a:schemeClr val="bg1"/>
                </a:solidFill>
              </a:rPr>
              <a:t>Уголовная ответственность</a:t>
            </a:r>
          </a:p>
          <a:p>
            <a:pPr>
              <a:buFont typeface="Wingdings" pitchFamily="2" charset="2"/>
              <a:buChar char="Ø"/>
            </a:pP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155032" y="168443"/>
            <a:ext cx="5077326" cy="459606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12230" y="1997243"/>
            <a:ext cx="4403559" cy="890337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ru-RU" sz="4000" dirty="0"/>
              <a:t>Наркотики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189" y="168441"/>
            <a:ext cx="1251284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800" b="1" dirty="0">
                <a:solidFill>
                  <a:schemeClr val="bg2">
                    <a:lumMod val="25000"/>
                    <a:lumOff val="75000"/>
                  </a:schemeClr>
                </a:solidFill>
              </a:rPr>
              <a:t>?</a:t>
            </a:r>
          </a:p>
          <a:p>
            <a:r>
              <a:rPr lang="ru-RU" sz="13800" b="1" dirty="0">
                <a:solidFill>
                  <a:schemeClr val="bg2">
                    <a:lumMod val="25000"/>
                    <a:lumOff val="75000"/>
                  </a:schemeClr>
                </a:solidFill>
              </a:rPr>
              <a:t>?   ?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3306926" y="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6177291" y="3270660"/>
            <a:ext cx="1133215" cy="831775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9960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60948"/>
            <a:ext cx="9238434" cy="857559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pPr lvl="0">
              <a:defRPr/>
            </a:pPr>
            <a:r>
              <a:rPr lang="ru-RU"/>
              <a:t>      Заболевание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10653" y="1780674"/>
            <a:ext cx="10491536" cy="4243137"/>
          </a:xfrm>
        </p:spPr>
        <p:txBody>
          <a:bodyPr>
            <a:noAutofit/>
          </a:bodyPr>
          <a:lstStyle/>
          <a:p>
            <a:pPr marL="273050" indent="-7938">
              <a:buNone/>
              <a:defRPr/>
            </a:pPr>
            <a:r>
              <a:rPr lang="ru-RU" sz="2800">
                <a:solidFill>
                  <a:schemeClr val="bg1"/>
                </a:solidFill>
              </a:rPr>
              <a:t>«EVAL</a:t>
            </a:r>
            <a:r>
              <a:rPr lang="en-US" sz="2800">
                <a:solidFill>
                  <a:schemeClr val="bg1"/>
                </a:solidFill>
              </a:rPr>
              <a:t>I</a:t>
            </a:r>
            <a:r>
              <a:rPr lang="ru-RU" sz="2800">
                <a:solidFill>
                  <a:schemeClr val="bg1"/>
                </a:solidFill>
              </a:rPr>
              <a:t>» — легочное повреждение, ассоциированное с электронными сигаретами и продуктами вэйпинга»</a:t>
            </a:r>
          </a:p>
          <a:p>
            <a:pPr marL="273050" indent="-7938">
              <a:buNone/>
              <a:defRPr/>
            </a:pPr>
            <a:endParaRPr lang="ru-RU" sz="2800">
              <a:solidFill>
                <a:schemeClr val="bg1"/>
              </a:solidFill>
            </a:endParaRPr>
          </a:p>
          <a:p>
            <a:pPr>
              <a:buNone/>
              <a:defRPr/>
            </a:pPr>
            <a:endParaRPr lang="ru-RU" sz="2800">
              <a:solidFill>
                <a:schemeClr val="bg1"/>
              </a:solidFill>
            </a:endParaRPr>
          </a:p>
          <a:p>
            <a:pPr>
              <a:buNone/>
              <a:defRPr/>
            </a:pPr>
            <a:endParaRPr lang="ru-RU" sz="2800">
              <a:solidFill>
                <a:schemeClr val="bg1"/>
              </a:solidFill>
            </a:endParaRPr>
          </a:p>
          <a:p>
            <a:pPr marL="273050" indent="-7938">
              <a:buNone/>
              <a:defRPr/>
            </a:pPr>
            <a:endParaRPr lang="ru-RU" sz="2800">
              <a:solidFill>
                <a:schemeClr val="bg1"/>
              </a:solidFill>
            </a:endParaRPr>
          </a:p>
          <a:p>
            <a:pPr marL="273050" indent="-7938">
              <a:buNone/>
              <a:defRPr/>
            </a:pPr>
            <a:r>
              <a:rPr lang="ru-RU" sz="2800">
                <a:solidFill>
                  <a:schemeClr val="bg1"/>
                </a:solidFill>
              </a:rPr>
              <a:t>Летом 2021 года в Морозовской детской больнице зафиксировали первый в России случай этого заболевания</a:t>
            </a:r>
          </a:p>
          <a:p>
            <a:pPr lvl="0">
              <a:defRPr/>
            </a:pPr>
            <a:endParaRPr lang="ru-RU" sz="2800">
              <a:solidFill>
                <a:schemeClr val="bg1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034716" y="3104147"/>
            <a:ext cx="10515600" cy="1588"/>
          </a:xfrm>
          <a:prstGeom prst="line">
            <a:avLst/>
          </a:prstGeom>
          <a:ln w="69850" cap="rnd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1042737" y="4966535"/>
            <a:ext cx="10515600" cy="1588"/>
          </a:xfrm>
          <a:prstGeom prst="line">
            <a:avLst/>
          </a:prstGeom>
          <a:ln w="69850" cap="rnd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/>
          <a:srcRect t="50000" b="4560"/>
          <a:stretch>
            <a:fillRect/>
          </a:stretch>
        </p:blipFill>
        <p:spPr>
          <a:xfrm>
            <a:off x="930853" y="3323269"/>
            <a:ext cx="10784899" cy="15257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45395"/>
            <a:ext cx="9238434" cy="857559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/>
              <a:t>Причины популярности вейпа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3618" y="1857375"/>
            <a:ext cx="9260081" cy="4567670"/>
          </a:xfrm>
        </p:spPr>
        <p:txBody>
          <a:bodyPr>
            <a:noAutofit/>
          </a:bodyPr>
          <a:lstStyle/>
          <a:p>
            <a:pPr lvl="0">
              <a:buFont typeface="Wingdings"/>
              <a:buChar char="ü"/>
              <a:defRPr/>
            </a:pPr>
            <a:r>
              <a:rPr lang="ru-RU" sz="3200">
                <a:solidFill>
                  <a:schemeClr val="bg1"/>
                </a:solidFill>
              </a:rPr>
              <a:t>Малая информированность о вреде</a:t>
            </a:r>
          </a:p>
          <a:p>
            <a:pPr lvl="0">
              <a:buFont typeface="Wingdings"/>
              <a:buChar char="ü"/>
              <a:defRPr/>
            </a:pPr>
            <a:r>
              <a:rPr lang="ru-RU" sz="3200">
                <a:solidFill>
                  <a:schemeClr val="bg1"/>
                </a:solidFill>
              </a:rPr>
              <a:t>Успешная рекламная политика</a:t>
            </a:r>
          </a:p>
          <a:p>
            <a:pPr lvl="0">
              <a:buFont typeface="Wingdings"/>
              <a:buChar char="ü"/>
              <a:defRPr/>
            </a:pPr>
            <a:r>
              <a:rPr lang="ru-RU" sz="3200">
                <a:solidFill>
                  <a:schemeClr val="bg1"/>
                </a:solidFill>
              </a:rPr>
              <a:t>Доступность</a:t>
            </a:r>
          </a:p>
          <a:p>
            <a:pPr lvl="0">
              <a:buFont typeface="Wingdings"/>
              <a:buChar char="ü"/>
              <a:defRPr/>
            </a:pPr>
            <a:r>
              <a:rPr lang="ru-RU" sz="3200">
                <a:solidFill>
                  <a:schemeClr val="bg1"/>
                </a:solidFill>
              </a:rPr>
              <a:t>Отсутствие неприятного запаха табака</a:t>
            </a:r>
          </a:p>
          <a:p>
            <a:pPr lvl="0">
              <a:buFont typeface="Wingdings"/>
              <a:buChar char="ü"/>
              <a:defRPr/>
            </a:pPr>
            <a:r>
              <a:rPr lang="ru-RU" sz="3200">
                <a:solidFill>
                  <a:schemeClr val="bg1"/>
                </a:solidFill>
              </a:rPr>
              <a:t>Привлекательные ароматы </a:t>
            </a:r>
          </a:p>
          <a:p>
            <a:pPr lvl="0">
              <a:buFont typeface="Wingdings"/>
              <a:buChar char="ü"/>
              <a:defRPr/>
            </a:pPr>
            <a:r>
              <a:rPr lang="ru-RU" altLang="en-US" sz="3200">
                <a:solidFill>
                  <a:schemeClr val="bg1"/>
                </a:solidFill>
              </a:rPr>
              <a:t>Интересный процесс</a:t>
            </a:r>
            <a:r>
              <a:rPr lang="en-US" altLang="ru-RU" sz="3200">
                <a:solidFill>
                  <a:schemeClr val="bg1"/>
                </a:solidFill>
              </a:rPr>
              <a:t>,</a:t>
            </a:r>
            <a:r>
              <a:rPr lang="ru-RU" altLang="en-US" sz="3200">
                <a:solidFill>
                  <a:schemeClr val="bg1"/>
                </a:solidFill>
              </a:rPr>
              <a:t> перерастающий в ритуал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EE2BC33-F8B8-4768-AE46-E7CF6E3D7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"/>
          <p:cNvSpPr>
            <a:spLocks noGrp="1"/>
          </p:cNvSpPr>
          <p:nvPr>
            <p:ph sz="half" idx="1"/>
          </p:nvPr>
        </p:nvSpPr>
        <p:spPr>
          <a:xfrm>
            <a:off x="0" y="0"/>
            <a:ext cx="5925366" cy="6857999"/>
          </a:xfrm>
        </p:spPr>
        <p:txBody>
          <a:bodyPr anchor="ctr">
            <a:normAutofit/>
          </a:bodyPr>
          <a:lstStyle/>
          <a:p>
            <a:pPr algn="ctr">
              <a:buNone/>
            </a:pPr>
            <a:r>
              <a:rPr lang="ru-RU" sz="2400" i="1" dirty="0">
                <a:solidFill>
                  <a:schemeClr val="bg1"/>
                </a:solidFill>
              </a:rPr>
              <a:t> Как не стать жертвой жестокого бизнеса?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6006662" y="0"/>
            <a:ext cx="6185338" cy="6857999"/>
          </a:xfrm>
          <a:solidFill>
            <a:schemeClr val="bg1"/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6842234" y="1324303"/>
            <a:ext cx="4493173" cy="41148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itle"/>
          <p:cNvSpPr txBox="1">
            <a:spLocks/>
          </p:cNvSpPr>
          <p:nvPr/>
        </p:nvSpPr>
        <p:spPr>
          <a:xfrm>
            <a:off x="6893061" y="2364829"/>
            <a:ext cx="4505408" cy="2081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cap="all" spc="6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профилактика</a:t>
            </a:r>
            <a:endParaRPr kumimoji="0" lang="ru-RU" sz="2800" b="1" i="0" u="none" strike="noStrike" kern="1200" cap="all" spc="60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910827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cso-pechory.ru/files/34VG4LQ5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89808" y="2144111"/>
            <a:ext cx="6572469" cy="492935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45370"/>
            <a:ext cx="9238434" cy="857559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dirty="0"/>
              <a:t>Профилактика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1957" y="1610053"/>
            <a:ext cx="8823932" cy="4743450"/>
          </a:xfrm>
        </p:spPr>
        <p:txBody>
          <a:bodyPr>
            <a:no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ru-RU" sz="2800" dirty="0">
                <a:solidFill>
                  <a:schemeClr val="bg1"/>
                </a:solidFill>
              </a:rPr>
              <a:t>Формирование устойчивости психики ребёнка к негативному влиянию окружения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800" dirty="0">
                <a:solidFill>
                  <a:schemeClr val="bg1"/>
                </a:solidFill>
              </a:rPr>
              <a:t>Решение жизненных проблем другими способами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800" dirty="0">
                <a:solidFill>
                  <a:schemeClr val="bg1"/>
                </a:solidFill>
              </a:rPr>
              <a:t>Занятия с детьми о том, как справляться с общественным давлением, семейными проблемами и стрессом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800" dirty="0">
                <a:solidFill>
                  <a:schemeClr val="bg1"/>
                </a:solidFill>
              </a:rPr>
              <a:t>Собственный пример родителей</a:t>
            </a:r>
          </a:p>
          <a:p>
            <a:pPr marL="457200" indent="-457200">
              <a:buFont typeface="+mj-lt"/>
              <a:buAutoNum type="arabicPeriod"/>
            </a:pP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pbs.twimg.com/media/ED8rdbMXUAsp5v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27464" y="3831019"/>
            <a:ext cx="3675499" cy="27590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45370"/>
            <a:ext cx="9238434" cy="857559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dirty="0"/>
              <a:t>Профилактика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25214" y="1576552"/>
            <a:ext cx="10704786" cy="4367048"/>
          </a:xfrm>
        </p:spPr>
        <p:txBody>
          <a:bodyPr>
            <a:noAutofit/>
          </a:bodyPr>
          <a:lstStyle/>
          <a:p>
            <a:pPr lvl="0">
              <a:buNone/>
            </a:pPr>
            <a:r>
              <a:rPr lang="ru-RU" sz="2800" dirty="0">
                <a:solidFill>
                  <a:schemeClr val="bg1"/>
                </a:solidFill>
              </a:rPr>
              <a:t>5.   Повышение информированности о вреде:</a:t>
            </a:r>
          </a:p>
          <a:p>
            <a:pPr lvl="0">
              <a:buFont typeface="Wingdings" pitchFamily="2" charset="2"/>
              <a:buChar char="§"/>
            </a:pPr>
            <a:r>
              <a:rPr lang="ru-RU" sz="2800" dirty="0">
                <a:solidFill>
                  <a:schemeClr val="bg1"/>
                </a:solidFill>
              </a:rPr>
              <a:t>Социальная реклама</a:t>
            </a:r>
          </a:p>
          <a:p>
            <a:pPr lvl="0">
              <a:buFont typeface="Wingdings" pitchFamily="2" charset="2"/>
              <a:buChar char="§"/>
            </a:pPr>
            <a:r>
              <a:rPr lang="ru-RU" sz="2800" dirty="0">
                <a:solidFill>
                  <a:schemeClr val="bg1"/>
                </a:solidFill>
              </a:rPr>
              <a:t>Максимальное распространение информации о вреде вейпинга</a:t>
            </a:r>
          </a:p>
          <a:p>
            <a:pPr lvl="0">
              <a:buFont typeface="Wingdings" pitchFamily="2" charset="2"/>
              <a:buChar char="§"/>
            </a:pPr>
            <a:r>
              <a:rPr lang="ru-RU" sz="2800" dirty="0">
                <a:solidFill>
                  <a:schemeClr val="bg1"/>
                </a:solidFill>
              </a:rPr>
              <a:t>Привлечение старшеклассников </a:t>
            </a:r>
          </a:p>
          <a:p>
            <a:pPr lvl="0">
              <a:buNone/>
            </a:pPr>
            <a:r>
              <a:rPr lang="ru-RU" sz="2800" dirty="0">
                <a:solidFill>
                  <a:schemeClr val="bg1"/>
                </a:solidFill>
              </a:rPr>
              <a:t>к беседам с подростками</a:t>
            </a:r>
          </a:p>
          <a:p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4866867" y="19050"/>
            <a:ext cx="9238434" cy="857559"/>
          </a:xfrm>
        </p:spPr>
        <p:txBody>
          <a:bodyPr/>
          <a:lstStyle/>
          <a:p>
            <a:pPr algn="r"/>
            <a:r>
              <a:rPr lang="ru-RU" dirty="0"/>
              <a:t>Заключение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9566" y="2647950"/>
            <a:ext cx="9238434" cy="1371600"/>
          </a:xfrm>
          <a:prstGeom prst="roundRect">
            <a:avLst/>
          </a:prstGeom>
          <a:solidFill>
            <a:schemeClr val="bg1">
              <a:alpha val="42000"/>
            </a:schemeClr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i="1" dirty="0"/>
              <a:t>«Простая шалость становится серьезной привычкой на долгие годы»</a:t>
            </a:r>
          </a:p>
          <a:p>
            <a:pPr algn="ctr">
              <a:buNone/>
            </a:pPr>
            <a:endParaRPr lang="ru-RU" sz="28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Источники информации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  <a:hlinkClick r:id="rId2"/>
              </a:rPr>
              <a:t>https://www-ncbi-nlm-nih-gov.translate.goog/pmc/articles/PMC7415484/?_x_tr_sl=en&amp;_x_tr_tl=ru&amp;_x_tr_hl=ru&amp;_x_tr_pto=wapp</a:t>
            </a:r>
            <a:endParaRPr lang="ru-RU" dirty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b="1" dirty="0">
                <a:solidFill>
                  <a:schemeClr val="bg1"/>
                </a:solidFill>
                <a:hlinkClick r:id="rId3"/>
              </a:rPr>
              <a:t>Федеральный закон от 23.02.2013 N 15-ФЗ (ред. от 30.12.2020) "Об охране здоровья граждан от воздействия окружающего табачного дыма, последствий потребления табака или потребления </a:t>
            </a:r>
            <a:r>
              <a:rPr lang="ru-RU" b="1" dirty="0" err="1">
                <a:solidFill>
                  <a:schemeClr val="bg1"/>
                </a:solidFill>
                <a:hlinkClick r:id="rId3"/>
              </a:rPr>
              <a:t>никотинсодержащей</a:t>
            </a:r>
            <a:r>
              <a:rPr lang="ru-RU" b="1" dirty="0">
                <a:solidFill>
                  <a:schemeClr val="bg1"/>
                </a:solidFill>
                <a:hlinkClick r:id="rId3"/>
              </a:rPr>
              <a:t> продукции" </a:t>
            </a:r>
            <a:endParaRPr lang="ru-RU" dirty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1524000" y="762001"/>
            <a:ext cx="9144000" cy="869092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>
                <a:solidFill>
                  <a:schemeClr val="bg1"/>
                </a:solidFill>
              </a:rPr>
              <a:t>Содержание 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483302" y="1863248"/>
            <a:ext cx="9225396" cy="423967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EE2BC33-F8B8-4768-AE46-E7CF6E3D7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05EB5AC-4150-4206-9DBE-37DD0EBFBC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Цифровой финансовый график">
            <a:extLst>
              <a:ext uri="{FF2B5EF4-FFF2-40B4-BE49-F238E27FC236}">
                <a16:creationId xmlns:a16="http://schemas.microsoft.com/office/drawing/2014/main" id="{7081CFF2-11A7-424D-A768-25452C29FB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r="-2" b="-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1676399" y="1524000"/>
            <a:ext cx="3600451" cy="3886200"/>
          </a:xfrm>
          <a:prstGeom prst="rect">
            <a:avLst/>
          </a:prstGeom>
          <a:solidFill>
            <a:schemeClr val="lt1">
              <a:alpha val="32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/>
            <a:r>
              <a:rPr lang="ru-RU" dirty="0">
                <a:solidFill>
                  <a:srgbClr val="FFFFFF"/>
                </a:solidFill>
              </a:rPr>
              <a:t>Устройство  и принцип его работы </a:t>
            </a:r>
          </a:p>
        </p:txBody>
      </p:sp>
    </p:spTree>
    <p:extLst>
      <p:ext uri="{BB962C8B-B14F-4D97-AF65-F5344CB8AC3E}">
        <p14:creationId xmlns:p14="http://schemas.microsoft.com/office/powerpoint/2010/main" val="16502150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xn--80azbeklgbg.xn--p1ai/images/news/klassifikacija-ustrojstv-v-vejpinge/image_5.jpg"/>
          <p:cNvPicPr>
            <a:picLocks noChangeAspect="1" noChangeArrowheads="1"/>
          </p:cNvPicPr>
          <p:nvPr/>
        </p:nvPicPr>
        <p:blipFill rotWithShape="1">
          <a:blip r:embed="rId2"/>
          <a:srcRect t="14720"/>
          <a:stretch>
            <a:fillRect/>
          </a:stretch>
        </p:blipFill>
        <p:spPr>
          <a:xfrm>
            <a:off x="294831" y="1642045"/>
            <a:ext cx="6799646" cy="4348853"/>
          </a:xfrm>
          <a:prstGeom prst="rect">
            <a:avLst/>
          </a:prstGeom>
          <a:noFill/>
        </p:spPr>
      </p:pic>
      <p:sp>
        <p:nvSpPr>
          <p:cNvPr id="11" name="Текст 3"/>
          <p:cNvSpPr txBox="1"/>
          <p:nvPr/>
        </p:nvSpPr>
        <p:spPr>
          <a:xfrm>
            <a:off x="0" y="487246"/>
            <a:ext cx="4877616" cy="7042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anchor="b">
            <a:normAutofit/>
          </a:bodyPr>
          <a:lstStyle/>
          <a:p>
            <a:pPr marL="0" marR="0" lv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defRPr/>
            </a:pPr>
            <a:r>
              <a:rPr kumimoji="0" lang="ru-RU" sz="2400" b="1" i="0" u="none" strike="noStrike" kern="1200" cap="all" spc="300" normalizeH="0" baseline="0"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устройство</a:t>
            </a:r>
            <a:endParaRPr kumimoji="0" lang="ru-RU" sz="2400" b="1" i="0" u="none" strike="noStrike" kern="1200" cap="all" spc="300" normalizeH="0" baseline="0">
              <a:solidFill>
                <a:schemeClr val="tx1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12" name="Текст 3"/>
          <p:cNvSpPr txBox="1"/>
          <p:nvPr/>
        </p:nvSpPr>
        <p:spPr>
          <a:xfrm>
            <a:off x="7314384" y="497758"/>
            <a:ext cx="4877616" cy="7042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anchor="b">
            <a:normAutofit/>
          </a:bodyPr>
          <a:lstStyle/>
          <a:p>
            <a:pPr marL="0" marR="0" lv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defRPr/>
            </a:pPr>
            <a:r>
              <a:rPr kumimoji="0" lang="ru-RU" sz="2400" b="1" i="0" u="none" strike="noStrike" kern="1200" cap="all" spc="300" normalizeH="0" baseline="0"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состав</a:t>
            </a:r>
            <a:endParaRPr kumimoji="0" lang="ru-RU" sz="2400" b="1" i="0" u="none" strike="noStrike" kern="1200" cap="all" spc="300" normalizeH="0" baseline="0">
              <a:solidFill>
                <a:schemeClr val="tx1"/>
              </a:solidFill>
              <a:latin typeface="+mj-lt"/>
              <a:ea typeface="+mn-ea"/>
              <a:cs typeface="+mn-cs"/>
            </a:endParaRPr>
          </a:p>
        </p:txBody>
      </p:sp>
      <p:pic>
        <p:nvPicPr>
          <p:cNvPr id="17415" name="Рисунок 17414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7248693" y="1830531"/>
            <a:ext cx="4838531" cy="419273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kantalvape.ru/wp-content/uploads/2019/02/Princip_raboty_elektronnoy_sigarety_s_zhidkostyu_chastye_problemy_1-6.jpg"/>
          <p:cNvPicPr>
            <a:picLocks noChangeAspect="1" noChangeArrowheads="1"/>
          </p:cNvPicPr>
          <p:nvPr/>
        </p:nvPicPr>
        <p:blipFill>
          <a:blip r:embed="rId2"/>
          <a:srcRect l="1847" t="22880" r="3382" b="15190"/>
          <a:stretch>
            <a:fillRect/>
          </a:stretch>
        </p:blipFill>
        <p:spPr bwMode="auto">
          <a:xfrm>
            <a:off x="704850" y="2246544"/>
            <a:ext cx="11100078" cy="323022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030014" y="2207172"/>
            <a:ext cx="11161986" cy="253824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53143"/>
            <a:ext cx="9238434" cy="857559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br>
              <a:rPr lang="ru-RU" dirty="0"/>
            </a:br>
            <a:br>
              <a:rPr lang="ru-RU" dirty="0"/>
            </a:br>
            <a:r>
              <a:rPr lang="ru-RU" dirty="0"/>
              <a:t>    Принцип работы</a:t>
            </a:r>
          </a:p>
        </p:txBody>
      </p:sp>
      <p:pic>
        <p:nvPicPr>
          <p:cNvPr id="16388" name="Picture 4" descr="https://st2.depositphotos.com/3864435/10723/i/950/depositphotos_107231768-stock-photo-green-potion-raster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56514" y="2002971"/>
            <a:ext cx="3050494" cy="3050495"/>
          </a:xfrm>
          <a:prstGeom prst="rect">
            <a:avLst/>
          </a:prstGeom>
          <a:noFill/>
        </p:spPr>
      </p:pic>
      <p:pic>
        <p:nvPicPr>
          <p:cNvPr id="16390" name="Picture 6" descr="https://png.pngtree.com/element_our/20190603/ourlarge/pngtree-cartoon-electric-iron-decoration-illustration-image_1448121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33920" y="1632852"/>
            <a:ext cx="3336248" cy="3336248"/>
          </a:xfrm>
          <a:prstGeom prst="rect">
            <a:avLst/>
          </a:prstGeom>
          <a:noFill/>
        </p:spPr>
      </p:pic>
      <p:pic>
        <p:nvPicPr>
          <p:cNvPr id="16392" name="Picture 8" descr="https://img2.freepng.ru/20180626/rev/kisspng-battery-charger-electric-battery-electricity-accum-5b31cc7aa92010.4307569115299902666928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33313" r="32239"/>
          <a:stretch>
            <a:fillRect/>
          </a:stretch>
        </p:blipFill>
        <p:spPr bwMode="auto">
          <a:xfrm>
            <a:off x="1023257" y="2198915"/>
            <a:ext cx="1393371" cy="2337027"/>
          </a:xfrm>
          <a:prstGeom prst="rect">
            <a:avLst/>
          </a:prstGeom>
          <a:noFill/>
        </p:spPr>
      </p:pic>
      <p:grpSp>
        <p:nvGrpSpPr>
          <p:cNvPr id="13" name="Группа 12"/>
          <p:cNvGrpSpPr/>
          <p:nvPr/>
        </p:nvGrpSpPr>
        <p:grpSpPr>
          <a:xfrm>
            <a:off x="8839206" y="1894114"/>
            <a:ext cx="3048000" cy="3172732"/>
            <a:chOff x="8720924" y="1502229"/>
            <a:chExt cx="3471076" cy="3564617"/>
          </a:xfrm>
        </p:grpSpPr>
        <p:pic>
          <p:nvPicPr>
            <p:cNvPr id="11" name="Picture 10" descr="https://drasler.ru/wp-content/uploads/2019/04/%D0%9A%D0%B0%D1%80%D1%82%D0%B8%D0%BD%D0%BA%D0%B0-%D0%BE%D0%B1%D0%BB%D0%B0%D0%BA%D0%BE-%D0%B4%D0%BB%D1%8F-%D0%B4%D0%B5%D1%82%D0%B5%D0%B9-%D0%BD%D0%B0-%D0%BF%D1%80%D0%BE%D0%B7%D1%80%D0%B0%D1%87%D0%BD%D0%BE%D0%BC-%D1%84%D0%BE%D0%BD%D0%B5-%D0%BF%D0%BE%D0%B4%D0%B1%D0%BE%D1%80%D0%BA%D0%B0-%D1%80%D0%B8%D1%81%D1%83%D0%BD%D0%BA%D0%BE%D0%B2-5.jpg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9673664" y="1502229"/>
              <a:ext cx="2518336" cy="3564617"/>
            </a:xfrm>
            <a:prstGeom prst="rect">
              <a:avLst/>
            </a:prstGeom>
            <a:noFill/>
          </p:spPr>
        </p:pic>
        <p:pic>
          <p:nvPicPr>
            <p:cNvPr id="12" name="Picture 10" descr="https://drasler.ru/wp-content/uploads/2019/04/%D0%9A%D0%B0%D1%80%D1%82%D0%B8%D0%BD%D0%BA%D0%B0-%D0%BE%D0%B1%D0%BB%D0%B0%D0%BA%D0%BE-%D0%B4%D0%BB%D1%8F-%D0%B4%D0%B5%D1%82%D0%B5%D0%B9-%D0%BD%D0%B0-%D0%BF%D1%80%D0%BE%D0%B7%D1%80%D0%B0%D1%87%D0%BD%D0%BE%D0%BC-%D1%84%D0%BE%D0%BD%D0%B5-%D0%BF%D0%BE%D0%B4%D0%B1%D0%BE%D1%80%D0%BA%D0%B0-%D1%80%D0%B8%D1%81%D1%83%D0%BD%D0%BA%D0%BE%D0%B2-5.jp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47640"/>
            <a:stretch>
              <a:fillRect/>
            </a:stretch>
          </p:blipFill>
          <p:spPr bwMode="auto">
            <a:xfrm>
              <a:off x="8720924" y="2590799"/>
              <a:ext cx="2077704" cy="1539875"/>
            </a:xfrm>
            <a:prstGeom prst="rect">
              <a:avLst/>
            </a:prstGeom>
            <a:noFill/>
          </p:spPr>
        </p:pic>
      </p:grpSp>
      <p:sp>
        <p:nvSpPr>
          <p:cNvPr id="14" name="Плюс 13"/>
          <p:cNvSpPr/>
          <p:nvPr/>
        </p:nvSpPr>
        <p:spPr>
          <a:xfrm>
            <a:off x="2438401" y="2982686"/>
            <a:ext cx="762000" cy="805542"/>
          </a:xfrm>
          <a:prstGeom prst="mathPlus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Равно 14"/>
          <p:cNvSpPr/>
          <p:nvPr/>
        </p:nvSpPr>
        <p:spPr>
          <a:xfrm>
            <a:off x="7990115" y="2982687"/>
            <a:ext cx="762000" cy="805542"/>
          </a:xfrm>
          <a:prstGeom prst="mathEqual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люс 15"/>
          <p:cNvSpPr/>
          <p:nvPr/>
        </p:nvSpPr>
        <p:spPr>
          <a:xfrm>
            <a:off x="6313716" y="2939143"/>
            <a:ext cx="762000" cy="805542"/>
          </a:xfrm>
          <a:prstGeom prst="mathPlus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9949130-F4C8-4E64-AD1A-B3611E4358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0DB4423-716D-4B40-9498-69F5F3E5E0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Oval 12">
            <a:extLst>
              <a:ext uri="{FF2B5EF4-FFF2-40B4-BE49-F238E27FC236}">
                <a16:creationId xmlns:a16="http://schemas.microsoft.com/office/drawing/2014/main" id="{0B339CD8-1850-4DF2-BCDF-1CAAE5F872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3197" y="1113411"/>
            <a:ext cx="4629606" cy="462960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1044054" y="2286000"/>
            <a:ext cx="3965456" cy="2285999"/>
          </a:xfrm>
        </p:spPr>
        <p:txBody>
          <a:bodyPr anchor="ctr">
            <a:normAutofit/>
          </a:bodyPr>
          <a:lstStyle/>
          <a:p>
            <a:pPr algn="ctr"/>
            <a:r>
              <a:rPr lang="ru-RU" dirty="0"/>
              <a:t>повод задуматься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096000" y="2725519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None/>
            </a:pPr>
            <a:r>
              <a:rPr lang="ru-RU" sz="2800" i="1" dirty="0"/>
              <a:t>Электронные сигареты - это добровольное заключение себя в оковы зависимости, а не свобода.</a:t>
            </a:r>
          </a:p>
        </p:txBody>
      </p:sp>
    </p:spTree>
    <p:extLst>
      <p:ext uri="{BB962C8B-B14F-4D97-AF65-F5344CB8AC3E}">
        <p14:creationId xmlns:p14="http://schemas.microsoft.com/office/powerpoint/2010/main" val="12477332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32696" y="3441804"/>
            <a:ext cx="5459964" cy="814886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что скрывает таинственное облако?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FB340F-C6F2-2A4D-AA56-FCC1DF0E3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0516" y="1066800"/>
            <a:ext cx="6838134" cy="823912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Действие на организм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0" y="508267"/>
            <a:ext cx="4877616" cy="704232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2400" b="1" dirty="0"/>
              <a:t>Глицерин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383E458-0504-D74F-91E8-A502906242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85850" y="2019300"/>
            <a:ext cx="4876799" cy="413385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dirty="0">
                <a:solidFill>
                  <a:schemeClr val="bg1"/>
                </a:solidFill>
              </a:rPr>
              <a:t>Способствует разрушению </a:t>
            </a:r>
            <a:r>
              <a:rPr lang="ru-RU" sz="2800" dirty="0" err="1">
                <a:solidFill>
                  <a:schemeClr val="bg1"/>
                </a:solidFill>
              </a:rPr>
              <a:t>сурфактанта</a:t>
            </a:r>
            <a:endParaRPr lang="ru-RU" sz="2800" dirty="0">
              <a:solidFill>
                <a:schemeClr val="bg1"/>
              </a:solidFill>
            </a:endParaRPr>
          </a:p>
          <a:p>
            <a:r>
              <a:rPr lang="ru-RU" sz="2800" dirty="0">
                <a:solidFill>
                  <a:schemeClr val="bg1"/>
                </a:solidFill>
              </a:rPr>
              <a:t>Стимулирует перистальтику, приводя к диарее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7200900" y="546365"/>
            <a:ext cx="4991100" cy="704233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2400" b="1" dirty="0"/>
              <a:t>Пропиленгликоль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72200" y="2020186"/>
            <a:ext cx="5029200" cy="413296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800" dirty="0">
                <a:solidFill>
                  <a:schemeClr val="bg1"/>
                </a:solidFill>
              </a:rPr>
              <a:t>Вдыхание часто вызывает раздражение глаз и кровотечение из носа</a:t>
            </a:r>
          </a:p>
          <a:p>
            <a:r>
              <a:rPr lang="ru-RU" sz="2800" dirty="0">
                <a:solidFill>
                  <a:schemeClr val="bg1"/>
                </a:solidFill>
              </a:rPr>
              <a:t>Фактор для формирования рака гортани</a:t>
            </a:r>
          </a:p>
          <a:p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7" name="Picture 2" descr="https://sun9-52.userapi.com/c636430/v636430089/5eeb8/TbfOtyXYWxE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22936" y="4918844"/>
            <a:ext cx="5181600" cy="13035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89960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8" name="Picture 6" descr="https://images.trustinnews.pt/uploads/sites/5/2019/11/especialistas_cinza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8F5F6"/>
              </a:clrFrom>
              <a:clrTo>
                <a:srgbClr val="F8F5F6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-261258" y="3830486"/>
            <a:ext cx="1937658" cy="1262538"/>
          </a:xfrm>
          <a:prstGeom prst="rect">
            <a:avLst/>
          </a:prstGeom>
          <a:noFill/>
        </p:spPr>
      </p:pic>
      <p:pic>
        <p:nvPicPr>
          <p:cNvPr id="13330" name="Picture 18" descr="https://www.okaz.com.sa/uploads/images/2018/09/17/989847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rcRect l="19870" r="19300"/>
          <a:stretch>
            <a:fillRect/>
          </a:stretch>
        </p:blipFill>
        <p:spPr>
          <a:xfrm>
            <a:off x="10384129" y="4942114"/>
            <a:ext cx="1511413" cy="165462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4766" y="1032461"/>
            <a:ext cx="9238434" cy="889592"/>
          </a:xfrm>
        </p:spPr>
        <p:txBody>
          <a:bodyPr/>
          <a:lstStyle/>
          <a:p>
            <a:pPr lvl="0">
              <a:defRPr/>
            </a:pPr>
            <a:r>
              <a:rPr lang="ru-RU">
                <a:solidFill>
                  <a:schemeClr val="bg1"/>
                </a:solidFill>
              </a:rPr>
              <a:t>Действие на организм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70214" y="2174421"/>
            <a:ext cx="5125266" cy="3943350"/>
          </a:xfrm>
        </p:spPr>
        <p:txBody>
          <a:bodyPr>
            <a:noAutofit/>
          </a:bodyPr>
          <a:lstStyle/>
          <a:p>
            <a:pPr lvl="1">
              <a:buFont typeface="Arial"/>
              <a:buChar char="•"/>
              <a:defRPr/>
            </a:pPr>
            <a:r>
              <a:rPr lang="ru-RU" sz="2800">
                <a:solidFill>
                  <a:schemeClr val="bg1"/>
                </a:solidFill>
              </a:rPr>
              <a:t>Повышение артериального давления </a:t>
            </a:r>
          </a:p>
          <a:p>
            <a:pPr lvl="1">
              <a:buFont typeface="Arial"/>
              <a:buChar char="•"/>
              <a:defRPr/>
            </a:pPr>
            <a:r>
              <a:rPr lang="ru-RU" sz="2800">
                <a:solidFill>
                  <a:schemeClr val="bg1"/>
                </a:solidFill>
              </a:rPr>
              <a:t> Увеличение нагрузки на сердце</a:t>
            </a:r>
          </a:p>
          <a:p>
            <a:pPr lvl="1">
              <a:buFont typeface="Arial"/>
              <a:buChar char="•"/>
              <a:defRPr/>
            </a:pPr>
            <a:r>
              <a:rPr lang="ru-RU" sz="2800">
                <a:solidFill>
                  <a:schemeClr val="bg1"/>
                </a:solidFill>
              </a:rPr>
              <a:t>Нарушение регуляции поведения</a:t>
            </a:r>
          </a:p>
          <a:p>
            <a:pPr lvl="1">
              <a:buFont typeface="Arial"/>
              <a:buChar char="•"/>
              <a:defRPr/>
            </a:pPr>
            <a:r>
              <a:rPr lang="ru-RU" sz="2800">
                <a:solidFill>
                  <a:schemeClr val="bg1"/>
                </a:solidFill>
              </a:rPr>
              <a:t>Риск язвы желудка</a:t>
            </a:r>
          </a:p>
          <a:p>
            <a:pPr lvl="1">
              <a:buFont typeface="Arial"/>
              <a:buChar char="•"/>
              <a:defRPr/>
            </a:pPr>
            <a:endParaRPr lang="ru-RU" sz="2800">
              <a:solidFill>
                <a:schemeClr val="bg1"/>
              </a:solidFill>
            </a:endParaRPr>
          </a:p>
          <a:p>
            <a:pPr lvl="1">
              <a:buFont typeface="Arial"/>
              <a:buChar char="•"/>
              <a:defRPr/>
            </a:pPr>
            <a:endParaRPr lang="ru-RU" sz="2400">
              <a:solidFill>
                <a:schemeClr val="bg1"/>
              </a:solidFill>
            </a:endParaRPr>
          </a:p>
          <a:p>
            <a:pPr lvl="0">
              <a:defRPr/>
            </a:pPr>
            <a:endParaRPr lang="ru-RU" sz="3200">
              <a:solidFill>
                <a:schemeClr val="bg1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6172200" y="2076450"/>
            <a:ext cx="5562600" cy="4019551"/>
          </a:xfrm>
        </p:spPr>
        <p:txBody>
          <a:bodyPr>
            <a:noAutofit/>
          </a:bodyPr>
          <a:lstStyle/>
          <a:p>
            <a:pPr lvl="1">
              <a:buFont typeface="Arial"/>
              <a:buChar char="•"/>
              <a:defRPr/>
            </a:pPr>
            <a:r>
              <a:rPr lang="ru-RU" sz="2800">
                <a:solidFill>
                  <a:schemeClr val="bg1"/>
                </a:solidFill>
              </a:rPr>
              <a:t>Психическая и </a:t>
            </a:r>
          </a:p>
          <a:p>
            <a:pPr lvl="1">
              <a:defRPr/>
            </a:pPr>
            <a:r>
              <a:rPr lang="ru-RU" sz="2800">
                <a:solidFill>
                  <a:schemeClr val="bg1"/>
                </a:solidFill>
              </a:rPr>
              <a:t>физическая зависимость</a:t>
            </a:r>
          </a:p>
          <a:p>
            <a:pPr lvl="1">
              <a:buFont typeface="Arial"/>
              <a:buChar char="•"/>
              <a:defRPr/>
            </a:pPr>
            <a:r>
              <a:rPr lang="ru-RU" sz="2800">
                <a:solidFill>
                  <a:schemeClr val="bg1"/>
                </a:solidFill>
              </a:rPr>
              <a:t>Синдром отмены</a:t>
            </a:r>
          </a:p>
          <a:p>
            <a:pPr lvl="1">
              <a:buFont typeface="Arial"/>
              <a:buChar char="•"/>
              <a:defRPr/>
            </a:pPr>
            <a:r>
              <a:rPr lang="ru-RU" sz="2800">
                <a:solidFill>
                  <a:schemeClr val="bg1"/>
                </a:solidFill>
              </a:rPr>
              <a:t>Отравление</a:t>
            </a:r>
          </a:p>
          <a:p>
            <a:pPr lvl="1">
              <a:buFont typeface="Arial"/>
              <a:buChar char="•"/>
              <a:defRPr/>
            </a:pPr>
            <a:r>
              <a:rPr lang="ru-RU" sz="2800">
                <a:solidFill>
                  <a:schemeClr val="bg1"/>
                </a:solidFill>
              </a:rPr>
              <a:t>Рвота</a:t>
            </a:r>
          </a:p>
          <a:p>
            <a:pPr lvl="1">
              <a:buFont typeface="Arial"/>
              <a:buChar char="•"/>
              <a:defRPr/>
            </a:pPr>
            <a:r>
              <a:rPr lang="ru-RU" sz="2800">
                <a:solidFill>
                  <a:schemeClr val="bg1"/>
                </a:solidFill>
              </a:rPr>
              <a:t>Судороги, аритмии, коллапс</a:t>
            </a:r>
          </a:p>
          <a:p>
            <a:pPr lvl="1">
              <a:buFont typeface="Arial"/>
              <a:buChar char="•"/>
              <a:defRPr/>
            </a:pPr>
            <a:endParaRPr lang="ru-RU" sz="2800">
              <a:solidFill>
                <a:schemeClr val="bg1"/>
              </a:solidFill>
            </a:endParaRPr>
          </a:p>
          <a:p>
            <a:pPr lvl="1">
              <a:buFont typeface="Arial"/>
              <a:buChar char="•"/>
              <a:defRPr/>
            </a:pPr>
            <a:endParaRPr lang="ru-RU" sz="2800">
              <a:solidFill>
                <a:schemeClr val="bg1"/>
              </a:solidFill>
            </a:endParaRPr>
          </a:p>
          <a:p>
            <a:pPr lvl="1">
              <a:buFont typeface="Arial"/>
              <a:buChar char="•"/>
              <a:defRPr/>
            </a:pPr>
            <a:endParaRPr lang="ru-RU" sz="2800">
              <a:solidFill>
                <a:schemeClr val="bg1"/>
              </a:solidFill>
            </a:endParaRPr>
          </a:p>
          <a:p>
            <a:pPr lvl="0">
              <a:defRPr/>
            </a:pPr>
            <a:endParaRPr lang="ru-RU" sz="2400"/>
          </a:p>
        </p:txBody>
      </p:sp>
      <p:sp>
        <p:nvSpPr>
          <p:cNvPr id="6" name="Текст 3"/>
          <p:cNvSpPr txBox="1"/>
          <p:nvPr/>
        </p:nvSpPr>
        <p:spPr>
          <a:xfrm>
            <a:off x="0" y="553068"/>
            <a:ext cx="4877616" cy="7042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anchor="b">
            <a:normAutofit/>
          </a:bodyPr>
          <a:lstStyle/>
          <a:p>
            <a:pPr marL="0" marR="0" lv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defRPr/>
            </a:pPr>
            <a:r>
              <a:rPr lang="ru-RU" sz="2400" b="1" cap="all" spc="300">
                <a:solidFill>
                  <a:schemeClr val="tx1"/>
                </a:solidFill>
                <a:latin typeface="+mj-lt"/>
              </a:rPr>
              <a:t>никотин</a:t>
            </a:r>
            <a:endParaRPr kumimoji="0" lang="ru-RU" sz="2400" b="1" i="0" u="none" strike="noStrike" kern="1200" cap="all" spc="300" normalizeH="0" baseline="0"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1143000" y="1981200"/>
            <a:ext cx="9963150" cy="38100"/>
          </a:xfrm>
          <a:prstGeom prst="line">
            <a:avLst/>
          </a:prstGeom>
          <a:ln w="69850" cap="rnd">
            <a:prstDash val="sysDot"/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314" name="Picture 2" descr="https://static.thenounproject.com/png/183045-200.png"/>
          <p:cNvPicPr>
            <a:picLocks noChangeAspect="1" noChangeArrowheads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0" y="2416621"/>
            <a:ext cx="1186543" cy="1186543"/>
          </a:xfrm>
          <a:prstGeom prst="rect">
            <a:avLst/>
          </a:prstGeom>
          <a:noFill/>
        </p:spPr>
      </p:pic>
      <p:pic>
        <p:nvPicPr>
          <p:cNvPr id="13316" name="Picture 4" descr="https://img.icons8.com/material/452/stomach.png"/>
          <p:cNvPicPr>
            <a:picLocks noChangeAspect="1" noChangeArrowheads="1"/>
          </p:cNvPicPr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0" y="5116285"/>
            <a:ext cx="1282019" cy="1282020"/>
          </a:xfrm>
          <a:prstGeom prst="rect">
            <a:avLst/>
          </a:prstGeom>
          <a:noFill/>
        </p:spPr>
      </p:pic>
      <p:pic>
        <p:nvPicPr>
          <p:cNvPr id="13320" name="Picture 8" descr="http://cdn.onlinewebfonts.com/svg/img_413185.png"/>
          <p:cNvPicPr>
            <a:picLocks noChangeAspect="1" noChangeArrowheads="1"/>
          </p:cNvPicPr>
          <p:nvPr/>
        </p:nvPicPr>
        <p:blipFill rotWithShape="1">
          <a:blip r:embed="rId6"/>
          <a:srcRect/>
          <a:stretch>
            <a:fillRect/>
          </a:stretch>
        </p:blipFill>
        <p:spPr>
          <a:xfrm>
            <a:off x="11190514" y="2242001"/>
            <a:ext cx="914402" cy="914402"/>
          </a:xfrm>
          <a:prstGeom prst="rect">
            <a:avLst/>
          </a:prstGeom>
          <a:noFill/>
        </p:spPr>
      </p:pic>
      <p:sp>
        <p:nvSpPr>
          <p:cNvPr id="13322" name="AutoShape 10" descr="https://st4.depositphotos.com/27867620/30614/v/450/depositphotos_306141850-stock-illustration-vomiting-web-icon-simple-design.jpg"/>
          <p:cNvSpPr>
            <a:spLocks noChangeAspect="1" noChangeArrowheads="1"/>
          </p:cNvSpPr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/>
          <a:p>
            <a:pPr lvl="0">
              <a:defRPr/>
            </a:pPr>
            <a:endParaRPr lang="ru-RU"/>
          </a:p>
        </p:txBody>
      </p:sp>
      <p:sp>
        <p:nvSpPr>
          <p:cNvPr id="13324" name="AutoShape 12" descr="https://st4.depositphotos.com/27867620/30614/v/450/depositphotos_306141850-stock-illustration-vomiting-web-icon-simple-design.jpg"/>
          <p:cNvSpPr>
            <a:spLocks noChangeAspect="1" noChangeArrowheads="1"/>
          </p:cNvSpPr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/>
          <a:p>
            <a:pPr lvl="0">
              <a:defRPr/>
            </a:pPr>
            <a:endParaRPr lang="ru-RU"/>
          </a:p>
        </p:txBody>
      </p:sp>
      <p:sp>
        <p:nvSpPr>
          <p:cNvPr id="13326" name="AutoShape 14" descr="https://st4.depositphotos.com/27867620/30614/v/450/depositphotos_306141850-stock-illustration-vomiting-web-icon-simple-design.jpg"/>
          <p:cNvSpPr>
            <a:spLocks noChangeAspect="1" noChangeArrowheads="1"/>
          </p:cNvSpPr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/>
          <a:p>
            <a:pPr lvl="0">
              <a:defRPr/>
            </a:pPr>
            <a:endParaRPr lang="ru-RU"/>
          </a:p>
        </p:txBody>
      </p:sp>
      <p:pic>
        <p:nvPicPr>
          <p:cNvPr id="13328" name="Picture 16" descr="https://cdn4.iconfinder.com/data/icons/children-health/149/children-child-sick-ill-004-256.png"/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555555">
                  <a:alpha val="2350"/>
                </a:srgbClr>
              </a:clrFrom>
              <a:clrTo>
                <a:srgbClr val="555555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0548712" y="3461657"/>
            <a:ext cx="1316718" cy="131671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theme/theme1.xml><?xml version="1.0" encoding="utf-8"?>
<a:theme xmlns:a="http://schemas.openxmlformats.org/drawingml/2006/main" name="PortalVTI">
  <a:themeElements>
    <a:clrScheme name="AnalogousFromLightSeedRightStep">
      <a:dk1>
        <a:srgbClr val="000000"/>
      </a:dk1>
      <a:lt1>
        <a:srgbClr val="FFFFFF"/>
      </a:lt1>
      <a:dk2>
        <a:srgbClr val="333820"/>
      </a:dk2>
      <a:lt2>
        <a:srgbClr val="E8E5E2"/>
      </a:lt2>
      <a:accent1>
        <a:srgbClr val="88A4C4"/>
      </a:accent1>
      <a:accent2>
        <a:srgbClr val="7B7EBE"/>
      </a:accent2>
      <a:accent3>
        <a:srgbClr val="A793CA"/>
      </a:accent3>
      <a:accent4>
        <a:srgbClr val="B07BBE"/>
      </a:accent4>
      <a:accent5>
        <a:srgbClr val="C991BD"/>
      </a:accent5>
      <a:accent6>
        <a:srgbClr val="BE7B94"/>
      </a:accent6>
      <a:hlink>
        <a:srgbClr val="9A7E5D"/>
      </a:hlink>
      <a:folHlink>
        <a:srgbClr val="7F7F7F"/>
      </a:folHlink>
    </a:clrScheme>
    <a:fontScheme name="Earth">
      <a:majorFont>
        <a:latin typeface="Trade Gothic Next Cond"/>
        <a:ea typeface=""/>
        <a:cs typeface=""/>
      </a:majorFont>
      <a:minorFont>
        <a:latin typeface="Trade Gothic Next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314</Words>
  <Application>Microsoft Office PowerPoint</Application>
  <PresentationFormat>Широкоэкранный</PresentationFormat>
  <Paragraphs>94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PortalVTI</vt:lpstr>
      <vt:lpstr>Вейп: стоит ли быть настОроже</vt:lpstr>
      <vt:lpstr>Содержание </vt:lpstr>
      <vt:lpstr>Устройство  и принцип его работы </vt:lpstr>
      <vt:lpstr>Презентация PowerPoint</vt:lpstr>
      <vt:lpstr>      Принцип работы</vt:lpstr>
      <vt:lpstr>повод задуматься</vt:lpstr>
      <vt:lpstr>что скрывает таинственное облако?</vt:lpstr>
      <vt:lpstr>Действие на организм</vt:lpstr>
      <vt:lpstr>Действие на организм</vt:lpstr>
      <vt:lpstr>Действие на организм</vt:lpstr>
      <vt:lpstr>Наркотики</vt:lpstr>
      <vt:lpstr>      Заболевание</vt:lpstr>
      <vt:lpstr>Причины популярности вейпа </vt:lpstr>
      <vt:lpstr>Презентация PowerPoint</vt:lpstr>
      <vt:lpstr>Профилактика</vt:lpstr>
      <vt:lpstr>Профилактика</vt:lpstr>
      <vt:lpstr>Заключение</vt:lpstr>
      <vt:lpstr>Источники информации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Вейп: стоит ли быть настроже</dc:title>
  <dc:creator>Анна Кузнецова</dc:creator>
  <cp:lastModifiedBy>Анна Кузнецова</cp:lastModifiedBy>
  <cp:revision>79</cp:revision>
  <dcterms:created xsi:type="dcterms:W3CDTF">2022-02-11T07:32:57Z</dcterms:created>
  <dcterms:modified xsi:type="dcterms:W3CDTF">2022-02-15T12:45:16Z</dcterms:modified>
  <cp:version>0906.0100.01</cp:version>
</cp:coreProperties>
</file>